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</p:sldIdLst>
  <p:sldSz cx="14630400" cy="8229600"/>
  <p:notesSz cx="8229600" cy="14630400"/>
  <p:embeddedFontLs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Geist" panose="020B0604020202020204" charset="-52"/>
      <p:regular r:id="rId18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F2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53" d="100"/>
          <a:sy n="53" d="100"/>
        </p:scale>
        <p:origin x="102" y="-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8739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5F9F2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5F9F2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5F9F2">
              <a:alpha val="95000"/>
            </a:srgbClr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5F9F2">
              <a:alpha val="95000"/>
            </a:srgbClr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5F9F2">
              <a:alpha val="95000"/>
            </a:srgbClr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5F9F2">
              <a:alpha val="95000"/>
            </a:srgbClr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5F9F2">
              <a:alpha val="95000"/>
            </a:srgbClr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5F9F2">
              <a:alpha val="95000"/>
            </a:srgbClr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5F9F2">
              <a:alpha val="95000"/>
            </a:srgbClr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5F9F2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svg"/><Relationship Id="rId11" Type="http://schemas.openxmlformats.org/officeDocument/2006/relationships/image" Target="../media/image5.png"/><Relationship Id="rId5" Type="http://schemas.openxmlformats.org/officeDocument/2006/relationships/image" Target="../media/image11.png"/><Relationship Id="rId10" Type="http://schemas.openxmlformats.org/officeDocument/2006/relationships/image" Target="../media/image16.sv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22.svg"/><Relationship Id="rId9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F47CBF4-020F-486B-8B5F-5B44CCEB83D6}"/>
              </a:ext>
            </a:extLst>
          </p:cNvPr>
          <p:cNvSpPr/>
          <p:nvPr/>
        </p:nvSpPr>
        <p:spPr>
          <a:xfrm>
            <a:off x="12673584" y="7607619"/>
            <a:ext cx="1956816" cy="621792"/>
          </a:xfrm>
          <a:prstGeom prst="rect">
            <a:avLst/>
          </a:prstGeom>
          <a:solidFill>
            <a:srgbClr val="DDF2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Shape 0"/>
          <p:cNvSpPr/>
          <p:nvPr/>
        </p:nvSpPr>
        <p:spPr>
          <a:xfrm>
            <a:off x="0" y="0"/>
            <a:ext cx="5760720" cy="8229600"/>
          </a:xfrm>
          <a:prstGeom prst="rect">
            <a:avLst/>
          </a:prstGeom>
          <a:solidFill>
            <a:srgbClr val="D1EFE4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6184065" cy="927609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938158" y="621981"/>
            <a:ext cx="7911297" cy="270486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5550"/>
              </a:lnSpc>
              <a:buNone/>
            </a:pPr>
            <a:r>
              <a:rPr lang="ru-RU" sz="600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Формирование к</a:t>
            </a:r>
            <a:r>
              <a:rPr lang="en-US" sz="6000" b="1" dirty="0" err="1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реативно</a:t>
            </a:r>
            <a:r>
              <a:rPr lang="ru-RU" sz="6000" b="1" dirty="0" err="1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го</a:t>
            </a:r>
            <a:r>
              <a:rPr lang="en-US" sz="600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 </a:t>
            </a:r>
            <a:r>
              <a:rPr lang="en-US" sz="6000" b="1" dirty="0" err="1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мышлени</a:t>
            </a:r>
            <a:r>
              <a:rPr lang="ru-RU" sz="600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я</a:t>
            </a:r>
            <a:endParaRPr lang="en-US" sz="6000" dirty="0"/>
          </a:p>
        </p:txBody>
      </p:sp>
      <p:sp>
        <p:nvSpPr>
          <p:cNvPr id="5" name="Text 2"/>
          <p:cNvSpPr/>
          <p:nvPr/>
        </p:nvSpPr>
        <p:spPr>
          <a:xfrm>
            <a:off x="5760720" y="3648951"/>
            <a:ext cx="7534656" cy="17094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2800" b="1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Мастер-класс для педагогов: </a:t>
            </a:r>
            <a:endParaRPr lang="ru-RU" sz="2800" b="1" dirty="0">
              <a:solidFill>
                <a:srgbClr val="4B4A4A"/>
              </a:solidFill>
              <a:latin typeface="Geist" pitchFamily="34" charset="0"/>
              <a:ea typeface="Geist" pitchFamily="34" charset="-122"/>
              <a:cs typeface="Geist" pitchFamily="34" charset="-120"/>
            </a:endParaRPr>
          </a:p>
          <a:p>
            <a:pPr marL="0" indent="0" algn="ctr">
              <a:lnSpc>
                <a:spcPts val="2850"/>
              </a:lnSpc>
              <a:buNone/>
            </a:pPr>
            <a:r>
              <a:rPr lang="en-US" sz="2800" b="1" dirty="0" err="1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современные</a:t>
            </a:r>
            <a:r>
              <a:rPr lang="en-US" sz="2800" b="1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 инструменты и методики развития творческого потенциала школьников</a:t>
            </a:r>
            <a:endParaRPr lang="en-US" sz="28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4FB9CAE-1380-4CB7-B5B0-0C34FEBB854A}"/>
              </a:ext>
            </a:extLst>
          </p:cNvPr>
          <p:cNvSpPr txBox="1"/>
          <p:nvPr/>
        </p:nvSpPr>
        <p:spPr>
          <a:xfrm>
            <a:off x="6611112" y="6967728"/>
            <a:ext cx="68762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Спикер:</a:t>
            </a:r>
          </a:p>
          <a:p>
            <a:r>
              <a:rPr lang="ru-RU" sz="3200" dirty="0"/>
              <a:t>Гладышева Александра Николаевна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E9C02E4-B178-4B71-9AA6-E8ED5D9262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44400" y="184654"/>
            <a:ext cx="2286000" cy="412487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931C5BE-D190-8F61-BC54-5157F1EEB3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6544" y="0"/>
            <a:ext cx="10552176" cy="822960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410F211-0E9C-4629-A36D-404F16B050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28947" y="7607754"/>
            <a:ext cx="1956986" cy="621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4619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ED36080-26F1-2FB9-BD26-6AF51E07C8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0" y="0"/>
            <a:ext cx="8229600" cy="822960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F22AB2D-63A2-4702-86D1-B2868EB0FB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73414" y="7516314"/>
            <a:ext cx="1956986" cy="621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9779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820412"/>
            <a:ext cx="8820507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800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Цель и задачи мастер-класса</a:t>
            </a:r>
            <a:endParaRPr lang="en-US" sz="8000" dirty="0"/>
          </a:p>
        </p:txBody>
      </p:sp>
      <p:sp>
        <p:nvSpPr>
          <p:cNvPr id="3" name="Shape 1"/>
          <p:cNvSpPr/>
          <p:nvPr/>
        </p:nvSpPr>
        <p:spPr>
          <a:xfrm>
            <a:off x="384048" y="2249424"/>
            <a:ext cx="6817805" cy="4645151"/>
          </a:xfrm>
          <a:prstGeom prst="roundRect">
            <a:avLst>
              <a:gd name="adj" fmla="val 9658"/>
            </a:avLst>
          </a:prstGeom>
          <a:solidFill>
            <a:srgbClr val="006747">
              <a:alpha val="95000"/>
            </a:srgbClr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4" name="Text 2"/>
          <p:cNvSpPr/>
          <p:nvPr/>
        </p:nvSpPr>
        <p:spPr>
          <a:xfrm>
            <a:off x="857250" y="268173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Цель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857250" y="3394471"/>
            <a:ext cx="5049774" cy="26810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2850"/>
              </a:lnSpc>
              <a:buNone/>
            </a:pPr>
            <a:r>
              <a:rPr lang="en-US" sz="2800" b="1" dirty="0">
                <a:solidFill>
                  <a:srgbClr val="FFFFFF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Обеспечить педагогов современными инструментами развития креативного мышления и повысить мотивацию к внедрению творческих подходов в образовательный процесс.</a:t>
            </a:r>
            <a:endParaRPr lang="en-US" sz="2800" b="1" dirty="0"/>
          </a:p>
        </p:txBody>
      </p:sp>
      <p:sp>
        <p:nvSpPr>
          <p:cNvPr id="6" name="Text 4"/>
          <p:cNvSpPr/>
          <p:nvPr/>
        </p:nvSpPr>
        <p:spPr>
          <a:xfrm>
            <a:off x="7538919" y="253419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400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Задачи</a:t>
            </a:r>
            <a:endParaRPr lang="en-US" sz="4000" dirty="0"/>
          </a:p>
        </p:txBody>
      </p:sp>
      <p:sp>
        <p:nvSpPr>
          <p:cNvPr id="7" name="Text 5"/>
          <p:cNvSpPr/>
          <p:nvPr/>
        </p:nvSpPr>
        <p:spPr>
          <a:xfrm>
            <a:off x="7428549" y="3109221"/>
            <a:ext cx="6580059" cy="37853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just">
              <a:lnSpc>
                <a:spcPts val="2850"/>
              </a:lnSpc>
              <a:buSzPct val="100000"/>
              <a:buChar char="•"/>
            </a:pPr>
            <a:r>
              <a:rPr lang="en-US" sz="2800" b="1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Раскрыть сущность и виды креативного мышления</a:t>
            </a:r>
            <a:endParaRPr lang="en-US" sz="2800" b="1" dirty="0"/>
          </a:p>
          <a:p>
            <a:pPr marL="342900" indent="-342900" algn="just">
              <a:lnSpc>
                <a:spcPts val="2850"/>
              </a:lnSpc>
              <a:buSzPct val="100000"/>
              <a:buChar char="•"/>
            </a:pPr>
            <a:r>
              <a:rPr lang="en-US" sz="2800" b="1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Отработать эффективные педагогические методики</a:t>
            </a:r>
            <a:endParaRPr lang="en-US" sz="2800" b="1" dirty="0"/>
          </a:p>
          <a:p>
            <a:pPr marL="342900" indent="-342900" algn="just">
              <a:lnSpc>
                <a:spcPts val="2850"/>
              </a:lnSpc>
              <a:buSzPct val="100000"/>
              <a:buChar char="•"/>
            </a:pPr>
            <a:r>
              <a:rPr lang="en-US" sz="2800" b="1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Научить проектировать творческие задания</a:t>
            </a:r>
            <a:endParaRPr lang="en-US" sz="2800" b="1" dirty="0"/>
          </a:p>
          <a:p>
            <a:pPr marL="342900" indent="-342900" algn="just">
              <a:lnSpc>
                <a:spcPts val="2850"/>
              </a:lnSpc>
              <a:buSzPct val="100000"/>
              <a:buChar char="•"/>
            </a:pPr>
            <a:r>
              <a:rPr lang="en-US" sz="2800" b="1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Создать пространство для обмена опытом</a:t>
            </a:r>
            <a:endParaRPr lang="en-US" sz="2800" b="1" dirty="0"/>
          </a:p>
          <a:p>
            <a:pPr marL="342900" indent="-342900" algn="just">
              <a:lnSpc>
                <a:spcPts val="2850"/>
              </a:lnSpc>
              <a:buSzPct val="100000"/>
              <a:buChar char="•"/>
            </a:pPr>
            <a:r>
              <a:rPr lang="en-US" sz="2800" b="1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Укрепить уверенность педагогов в своих творческих способностях</a:t>
            </a:r>
            <a:endParaRPr lang="en-US" sz="2800" b="1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16EA1CF-08A4-41D7-9FF2-F4AEDB7198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73414" y="7571178"/>
            <a:ext cx="1956986" cy="62184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2FFB965-89CB-43B5-AF35-6D110618B7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3668" y="6593621"/>
            <a:ext cx="2286198" cy="378535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869680" y="0"/>
            <a:ext cx="5760720" cy="8229600"/>
          </a:xfrm>
          <a:prstGeom prst="rect">
            <a:avLst/>
          </a:prstGeom>
          <a:solidFill>
            <a:srgbClr val="D1EFE4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6701" y="209732"/>
            <a:ext cx="6525970" cy="978895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20624" y="907917"/>
            <a:ext cx="14209776" cy="16709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600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Критическое мышление — навык XXI века</a:t>
            </a:r>
            <a:endParaRPr lang="en-US" sz="6000" dirty="0"/>
          </a:p>
        </p:txBody>
      </p:sp>
      <p:sp>
        <p:nvSpPr>
          <p:cNvPr id="5" name="Text 2"/>
          <p:cNvSpPr/>
          <p:nvPr/>
        </p:nvSpPr>
        <p:spPr>
          <a:xfrm>
            <a:off x="793789" y="1959834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2850"/>
              </a:lnSpc>
              <a:buNone/>
            </a:pPr>
            <a:r>
              <a:rPr lang="en-US" sz="3600" b="1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В мире, где информация окружает нас повсюду, важно не просто её получать, но и уметь анализировать, сомневаться, искать доказательства и делать обоснованные выводы.</a:t>
            </a:r>
            <a:endParaRPr lang="en-US" sz="3600" b="1" dirty="0"/>
          </a:p>
        </p:txBody>
      </p:sp>
      <p:sp>
        <p:nvSpPr>
          <p:cNvPr id="6" name="Shape 3"/>
          <p:cNvSpPr/>
          <p:nvPr/>
        </p:nvSpPr>
        <p:spPr>
          <a:xfrm>
            <a:off x="793789" y="4608576"/>
            <a:ext cx="7582911" cy="3218688"/>
          </a:xfrm>
          <a:prstGeom prst="roundRect">
            <a:avLst>
              <a:gd name="adj" fmla="val 12082"/>
            </a:avLst>
          </a:prstGeom>
          <a:solidFill>
            <a:srgbClr val="B6D6FC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0604" y="5164812"/>
            <a:ext cx="283488" cy="226814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530906" y="5104209"/>
            <a:ext cx="659249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3200" b="1" dirty="0">
                <a:solidFill>
                  <a:srgbClr val="00000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Приёмы развития критического мышления применяются на уроках и внеклассных мероприятиях, делая обучение интерактивным и развивая самостоятельность</a:t>
            </a:r>
            <a:r>
              <a:rPr lang="en-US" sz="2000" dirty="0">
                <a:solidFill>
                  <a:srgbClr val="00000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.</a:t>
            </a:r>
            <a:endParaRPr lang="en-US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20604" y="966430"/>
            <a:ext cx="1046476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600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Приёмы критического мышления</a:t>
            </a:r>
            <a:endParaRPr lang="en-US" sz="60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8664" y="1565163"/>
            <a:ext cx="2984968" cy="162963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93790" y="325290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320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Фишбоун</a:t>
            </a:r>
            <a:endParaRPr lang="en-US" sz="3200" dirty="0"/>
          </a:p>
        </p:txBody>
      </p:sp>
      <p:sp>
        <p:nvSpPr>
          <p:cNvPr id="5" name="Text 2"/>
          <p:cNvSpPr/>
          <p:nvPr/>
        </p:nvSpPr>
        <p:spPr>
          <a:xfrm>
            <a:off x="793790" y="3743325"/>
            <a:ext cx="6379607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80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Схема анализа причин и следствий: проблема — причины — вывод.</a:t>
            </a:r>
            <a:endParaRPr lang="en-US" sz="28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456884" y="1812655"/>
            <a:ext cx="2418636" cy="138213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7456884" y="325290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320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Кластер</a:t>
            </a:r>
            <a:endParaRPr lang="en-US" sz="3200" dirty="0"/>
          </a:p>
        </p:txBody>
      </p:sp>
      <p:sp>
        <p:nvSpPr>
          <p:cNvPr id="8" name="Text 4"/>
          <p:cNvSpPr/>
          <p:nvPr/>
        </p:nvSpPr>
        <p:spPr>
          <a:xfrm>
            <a:off x="7456884" y="3743325"/>
            <a:ext cx="637972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80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Ключевое понятие в центре, вокруг — связанные идеи и ассоциации.</a:t>
            </a:r>
            <a:endParaRPr lang="en-US" sz="28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28664" y="4477358"/>
            <a:ext cx="1321356" cy="1321356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793790" y="6005727"/>
            <a:ext cx="3648432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320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Шесть шляп мышления</a:t>
            </a:r>
            <a:endParaRPr lang="en-US" sz="3200" dirty="0"/>
          </a:p>
        </p:txBody>
      </p:sp>
      <p:sp>
        <p:nvSpPr>
          <p:cNvPr id="11" name="Text 6"/>
          <p:cNvSpPr/>
          <p:nvPr/>
        </p:nvSpPr>
        <p:spPr>
          <a:xfrm>
            <a:off x="793789" y="6513195"/>
            <a:ext cx="6379607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80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Рассмотрение проблемы с разных точек зрения (де Боно).</a:t>
            </a:r>
            <a:endParaRPr lang="en-US" sz="280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436167" y="4515683"/>
            <a:ext cx="1321356" cy="1321356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7360622" y="597312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320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Мозговой штурм</a:t>
            </a:r>
            <a:endParaRPr lang="en-US" sz="3200" dirty="0"/>
          </a:p>
        </p:txBody>
      </p:sp>
      <p:sp>
        <p:nvSpPr>
          <p:cNvPr id="14" name="Text 8"/>
          <p:cNvSpPr/>
          <p:nvPr/>
        </p:nvSpPr>
        <p:spPr>
          <a:xfrm>
            <a:off x="7456765" y="6422470"/>
            <a:ext cx="637972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80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Генерация идей без критики — стимулирует нестандартные решения.</a:t>
            </a:r>
            <a:endParaRPr lang="en-US" sz="2800" dirty="0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F2229C52-DC34-4FE2-9CCD-EBBD4D2A78E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728278" y="7607754"/>
            <a:ext cx="1956986" cy="62184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689378"/>
            <a:ext cx="6487954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600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Ещё больше приёмов</a:t>
            </a:r>
            <a:endParaRPr lang="en-US" sz="6000" dirty="0"/>
          </a:p>
        </p:txBody>
      </p:sp>
      <p:sp>
        <p:nvSpPr>
          <p:cNvPr id="3" name="Shape 1"/>
          <p:cNvSpPr/>
          <p:nvPr/>
        </p:nvSpPr>
        <p:spPr>
          <a:xfrm>
            <a:off x="793790" y="2851785"/>
            <a:ext cx="6407944" cy="1730812"/>
          </a:xfrm>
          <a:prstGeom prst="roundRect">
            <a:avLst>
              <a:gd name="adj" fmla="val 11795"/>
            </a:avLst>
          </a:prstGeom>
          <a:solidFill>
            <a:srgbClr val="E5F9F2">
              <a:alpha val="95000"/>
            </a:srgbClr>
          </a:solidFill>
          <a:ln w="30480">
            <a:solidFill>
              <a:srgbClr val="B7D5CA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4" name="Text 2"/>
          <p:cNvSpPr/>
          <p:nvPr/>
        </p:nvSpPr>
        <p:spPr>
          <a:xfrm>
            <a:off x="912673" y="2957762"/>
            <a:ext cx="3112056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80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Дебаты и дискуссии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939641" y="3439214"/>
            <a:ext cx="589335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80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Аргументация позиции, анализ информации, умение слушать оппонента.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7428548" y="2851785"/>
            <a:ext cx="6408063" cy="1730812"/>
          </a:xfrm>
          <a:prstGeom prst="roundRect">
            <a:avLst>
              <a:gd name="adj" fmla="val 11795"/>
            </a:avLst>
          </a:prstGeom>
          <a:solidFill>
            <a:srgbClr val="E5F9F2">
              <a:alpha val="95000"/>
            </a:srgbClr>
          </a:solidFill>
          <a:ln w="30480">
            <a:solidFill>
              <a:srgbClr val="B7D5CA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7" name="Text 5"/>
          <p:cNvSpPr/>
          <p:nvPr/>
        </p:nvSpPr>
        <p:spPr>
          <a:xfrm>
            <a:off x="7685842" y="301780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80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SWOT-анализ</a:t>
            </a:r>
            <a:endParaRPr lang="en-US" sz="2800" dirty="0"/>
          </a:p>
        </p:txBody>
      </p:sp>
      <p:sp>
        <p:nvSpPr>
          <p:cNvPr id="8" name="Text 6"/>
          <p:cNvSpPr/>
          <p:nvPr/>
        </p:nvSpPr>
        <p:spPr>
          <a:xfrm>
            <a:off x="7574339" y="3439214"/>
            <a:ext cx="611642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80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Оценка сильных и слабых сторон, возможностей и угроз явлений и проектов.</a:t>
            </a:r>
            <a:endParaRPr lang="en-US" sz="2800" dirty="0"/>
          </a:p>
        </p:txBody>
      </p:sp>
      <p:sp>
        <p:nvSpPr>
          <p:cNvPr id="9" name="Shape 7"/>
          <p:cNvSpPr/>
          <p:nvPr/>
        </p:nvSpPr>
        <p:spPr>
          <a:xfrm>
            <a:off x="793790" y="4809411"/>
            <a:ext cx="6407944" cy="1730812"/>
          </a:xfrm>
          <a:prstGeom prst="roundRect">
            <a:avLst>
              <a:gd name="adj" fmla="val 11795"/>
            </a:avLst>
          </a:prstGeom>
          <a:solidFill>
            <a:srgbClr val="E5F9F2">
              <a:alpha val="95000"/>
            </a:srgbClr>
          </a:solidFill>
          <a:ln w="30480">
            <a:solidFill>
              <a:srgbClr val="B7D5CA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10" name="Text 8"/>
          <p:cNvSpPr/>
          <p:nvPr/>
        </p:nvSpPr>
        <p:spPr>
          <a:xfrm>
            <a:off x="1051083" y="497597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80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Кейс-метод</a:t>
            </a:r>
            <a:endParaRPr lang="en-US" sz="2800" dirty="0"/>
          </a:p>
        </p:txBody>
      </p:sp>
      <p:sp>
        <p:nvSpPr>
          <p:cNvPr id="11" name="Text 9"/>
          <p:cNvSpPr/>
          <p:nvPr/>
        </p:nvSpPr>
        <p:spPr>
          <a:xfrm>
            <a:off x="939641" y="5421035"/>
            <a:ext cx="589335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80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Разбор реальных ситуаций, поиск решений — развивает аналитические навыки.</a:t>
            </a:r>
            <a:endParaRPr lang="en-US" sz="2800" dirty="0"/>
          </a:p>
        </p:txBody>
      </p:sp>
      <p:sp>
        <p:nvSpPr>
          <p:cNvPr id="12" name="Shape 10"/>
          <p:cNvSpPr/>
          <p:nvPr/>
        </p:nvSpPr>
        <p:spPr>
          <a:xfrm>
            <a:off x="7428548" y="4809411"/>
            <a:ext cx="6408063" cy="1730812"/>
          </a:xfrm>
          <a:prstGeom prst="roundRect">
            <a:avLst>
              <a:gd name="adj" fmla="val 11795"/>
            </a:avLst>
          </a:prstGeom>
          <a:solidFill>
            <a:srgbClr val="E5F9F2">
              <a:alpha val="95000"/>
            </a:srgbClr>
          </a:solidFill>
          <a:ln w="30480">
            <a:solidFill>
              <a:srgbClr val="B7D5CA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13" name="Text 11"/>
          <p:cNvSpPr/>
          <p:nvPr/>
        </p:nvSpPr>
        <p:spPr>
          <a:xfrm>
            <a:off x="7574339" y="494549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80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Синквейн и эссе</a:t>
            </a:r>
            <a:endParaRPr lang="en-US" sz="2800" dirty="0"/>
          </a:p>
        </p:txBody>
      </p:sp>
      <p:sp>
        <p:nvSpPr>
          <p:cNvPr id="14" name="Text 12"/>
          <p:cNvSpPr/>
          <p:nvPr/>
        </p:nvSpPr>
        <p:spPr>
          <a:xfrm>
            <a:off x="7574339" y="5418606"/>
            <a:ext cx="589347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80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Лаконичное выражение сути понятия и рефлексия собственного опыта.</a:t>
            </a:r>
            <a:endParaRPr lang="en-US" sz="2800" dirty="0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4127A038-C49F-4B81-B2EF-5BFAA4826D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76534" y="7552890"/>
            <a:ext cx="1956986" cy="62184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760720" cy="8229600"/>
          </a:xfrm>
          <a:prstGeom prst="rect">
            <a:avLst/>
          </a:prstGeom>
          <a:solidFill>
            <a:srgbClr val="D1EFE4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8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9073" y="-405730"/>
            <a:ext cx="5571647" cy="963841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280189" y="328791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5550"/>
              </a:lnSpc>
              <a:buNone/>
            </a:pPr>
            <a:r>
              <a:rPr lang="en-US" sz="600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Диаманта — приём мастер-класса</a:t>
            </a:r>
            <a:endParaRPr lang="en-US" sz="6000" dirty="0"/>
          </a:p>
        </p:txBody>
      </p:sp>
      <p:sp>
        <p:nvSpPr>
          <p:cNvPr id="5" name="Text 2"/>
          <p:cNvSpPr/>
          <p:nvPr/>
        </p:nvSpPr>
        <p:spPr>
          <a:xfrm>
            <a:off x="6393537" y="2086431"/>
            <a:ext cx="7556421" cy="15537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280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Необычный и эффективный инструмент: помогает </a:t>
            </a:r>
            <a:r>
              <a:rPr lang="en-US" sz="2800" b="1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структурировать мысли</a:t>
            </a:r>
            <a:r>
              <a:rPr lang="en-US" sz="280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, видеть разные стороны явления и находить неожиданные связи.</a:t>
            </a:r>
            <a:endParaRPr lang="en-US" sz="2800" dirty="0"/>
          </a:p>
        </p:txBody>
      </p:sp>
      <p:sp>
        <p:nvSpPr>
          <p:cNvPr id="6" name="Shape 3"/>
          <p:cNvSpPr/>
          <p:nvPr/>
        </p:nvSpPr>
        <p:spPr>
          <a:xfrm>
            <a:off x="6133862" y="3867031"/>
            <a:ext cx="3664744" cy="2047994"/>
          </a:xfrm>
          <a:prstGeom prst="roundRect">
            <a:avLst>
              <a:gd name="adj" fmla="val 9968"/>
            </a:avLst>
          </a:prstGeom>
          <a:solidFill>
            <a:srgbClr val="D1EFE4"/>
          </a:solidFill>
          <a:ln w="7620">
            <a:solidFill>
              <a:srgbClr val="B7D5CA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7" name="Text 4"/>
          <p:cNvSpPr/>
          <p:nvPr/>
        </p:nvSpPr>
        <p:spPr>
          <a:xfrm>
            <a:off x="6514624" y="392430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80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7 строк</a:t>
            </a:r>
            <a:endParaRPr lang="en-US" sz="2800" dirty="0"/>
          </a:p>
        </p:txBody>
      </p:sp>
      <p:sp>
        <p:nvSpPr>
          <p:cNvPr id="8" name="Text 5"/>
          <p:cNvSpPr/>
          <p:nvPr/>
        </p:nvSpPr>
        <p:spPr>
          <a:xfrm>
            <a:off x="6393537" y="4413480"/>
            <a:ext cx="3195876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80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Строгая форма учит выражать мысли кратко и ёмко</a:t>
            </a:r>
            <a:endParaRPr lang="en-US" sz="2800" dirty="0"/>
          </a:p>
        </p:txBody>
      </p:sp>
      <p:sp>
        <p:nvSpPr>
          <p:cNvPr id="9" name="Shape 6"/>
          <p:cNvSpPr/>
          <p:nvPr/>
        </p:nvSpPr>
        <p:spPr>
          <a:xfrm>
            <a:off x="10171748" y="3867031"/>
            <a:ext cx="3664863" cy="2047994"/>
          </a:xfrm>
          <a:prstGeom prst="roundRect">
            <a:avLst>
              <a:gd name="adj" fmla="val 9968"/>
            </a:avLst>
          </a:prstGeom>
          <a:solidFill>
            <a:srgbClr val="D1EFE4"/>
          </a:solidFill>
          <a:ln w="7620">
            <a:solidFill>
              <a:srgbClr val="B7D5CA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10" name="Text 7"/>
          <p:cNvSpPr/>
          <p:nvPr/>
        </p:nvSpPr>
        <p:spPr>
          <a:xfrm>
            <a:off x="10406182" y="410146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80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Сравнение</a:t>
            </a:r>
            <a:endParaRPr lang="en-US" sz="2800" dirty="0"/>
          </a:p>
        </p:txBody>
      </p:sp>
      <p:sp>
        <p:nvSpPr>
          <p:cNvPr id="11" name="Text 8"/>
          <p:cNvSpPr/>
          <p:nvPr/>
        </p:nvSpPr>
        <p:spPr>
          <a:xfrm>
            <a:off x="10406182" y="4591883"/>
            <a:ext cx="319599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80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Сопоставление противоположных понятий и явлений</a:t>
            </a:r>
            <a:endParaRPr lang="en-US" sz="2800" dirty="0"/>
          </a:p>
        </p:txBody>
      </p:sp>
      <p:sp>
        <p:nvSpPr>
          <p:cNvPr id="12" name="Shape 9"/>
          <p:cNvSpPr/>
          <p:nvPr/>
        </p:nvSpPr>
        <p:spPr>
          <a:xfrm>
            <a:off x="6280190" y="6141839"/>
            <a:ext cx="7556421" cy="1666348"/>
          </a:xfrm>
          <a:prstGeom prst="roundRect">
            <a:avLst>
              <a:gd name="adj" fmla="val 15440"/>
            </a:avLst>
          </a:prstGeom>
          <a:solidFill>
            <a:srgbClr val="D1EFE4"/>
          </a:solidFill>
          <a:ln w="7620">
            <a:solidFill>
              <a:srgbClr val="B7D5CA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13" name="Text 10"/>
          <p:cNvSpPr/>
          <p:nvPr/>
        </p:nvSpPr>
        <p:spPr>
          <a:xfrm>
            <a:off x="6514624" y="628430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80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Анализ</a:t>
            </a:r>
            <a:endParaRPr lang="en-US" sz="2800" dirty="0"/>
          </a:p>
        </p:txBody>
      </p:sp>
      <p:sp>
        <p:nvSpPr>
          <p:cNvPr id="14" name="Text 11"/>
          <p:cNvSpPr/>
          <p:nvPr/>
        </p:nvSpPr>
        <p:spPr>
          <a:xfrm>
            <a:off x="6514625" y="6639877"/>
            <a:ext cx="6195366" cy="9488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80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Поиск скрытых свойств и </a:t>
            </a:r>
            <a:endParaRPr lang="ru-RU" sz="2800" dirty="0">
              <a:solidFill>
                <a:srgbClr val="4B4A4A"/>
              </a:solidFill>
              <a:latin typeface="Geist" pitchFamily="34" charset="0"/>
              <a:ea typeface="Geist" pitchFamily="34" charset="-122"/>
              <a:cs typeface="Geist" pitchFamily="34" charset="-120"/>
            </a:endParaRPr>
          </a:p>
          <a:p>
            <a:pPr marL="0" indent="0" algn="l">
              <a:lnSpc>
                <a:spcPts val="2850"/>
              </a:lnSpc>
              <a:buNone/>
            </a:pPr>
            <a:r>
              <a:rPr lang="en-US" sz="2800" dirty="0" err="1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нестандартных</a:t>
            </a:r>
            <a:r>
              <a:rPr lang="en-US" sz="280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 ассоциаций</a:t>
            </a:r>
            <a:endParaRPr lang="en-US" sz="2800" dirty="0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9699A19B-054E-4165-A8AC-0A02F6ED7D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709990" y="7588704"/>
            <a:ext cx="1956986" cy="62184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758" y="633413"/>
            <a:ext cx="7294126" cy="6534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100"/>
              </a:lnSpc>
              <a:buNone/>
            </a:pPr>
            <a:r>
              <a:rPr lang="en-US" sz="6000" b="1" dirty="0">
                <a:solidFill>
                  <a:srgbClr val="006747"/>
                </a:solidFill>
                <a:latin typeface="Times New Roman" panose="02020603050405020304" pitchFamily="18" charset="0"/>
                <a:ea typeface="Noto Serif SC Bold" pitchFamily="34" charset="-122"/>
                <a:cs typeface="Times New Roman" panose="02020603050405020304" pitchFamily="18" charset="0"/>
              </a:rPr>
              <a:t>Преимущества диаманты</a:t>
            </a:r>
            <a:endParaRPr lang="en-US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84436" y="1283458"/>
            <a:ext cx="11159956" cy="7439918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467987" y="1812012"/>
            <a:ext cx="313611" cy="313611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9330295" y="1719624"/>
            <a:ext cx="3597354" cy="65317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320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Структурирование мысли</a:t>
            </a:r>
            <a:endParaRPr lang="en-US" sz="3200" dirty="0"/>
          </a:p>
        </p:txBody>
      </p:sp>
      <p:sp>
        <p:nvSpPr>
          <p:cNvPr id="6" name="Text 2"/>
          <p:cNvSpPr/>
          <p:nvPr/>
        </p:nvSpPr>
        <p:spPr>
          <a:xfrm>
            <a:off x="9330295" y="2502514"/>
            <a:ext cx="4575847" cy="9640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80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Чёткая организация идей, выделение ключевых признаков и связей.</a:t>
            </a:r>
            <a:endParaRPr lang="en-US" sz="28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624792" y="3850719"/>
            <a:ext cx="313611" cy="313611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9277051" y="3959310"/>
            <a:ext cx="2613779" cy="3265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320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Гибкость ума</a:t>
            </a:r>
            <a:endParaRPr lang="en-US" sz="3200" dirty="0"/>
          </a:p>
        </p:txBody>
      </p:sp>
      <p:sp>
        <p:nvSpPr>
          <p:cNvPr id="9" name="Text 4"/>
          <p:cNvSpPr/>
          <p:nvPr/>
        </p:nvSpPr>
        <p:spPr>
          <a:xfrm>
            <a:off x="9330295" y="4526875"/>
            <a:ext cx="4575847" cy="9640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80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Рассмотрение объекта с противоположных сторон, смена точки зрения.</a:t>
            </a:r>
            <a:endParaRPr lang="en-US" sz="28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489561" y="5990109"/>
            <a:ext cx="313611" cy="313611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104805" y="6115717"/>
            <a:ext cx="2613779" cy="3265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320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Объективность</a:t>
            </a:r>
            <a:endParaRPr lang="en-US" sz="3200" dirty="0"/>
          </a:p>
        </p:txBody>
      </p:sp>
      <p:sp>
        <p:nvSpPr>
          <p:cNvPr id="12" name="Text 6"/>
          <p:cNvSpPr/>
          <p:nvPr/>
        </p:nvSpPr>
        <p:spPr>
          <a:xfrm>
            <a:off x="9330295" y="6597672"/>
            <a:ext cx="4575847" cy="9640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80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Отделение фактов от эмоций, видение плюсов и минусов явления.</a:t>
            </a:r>
            <a:endParaRPr lang="en-US" sz="2800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627F06D-7797-4CAC-A115-CF5E81F8EA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27649" y="7571178"/>
            <a:ext cx="1956986" cy="62184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6641" y="453539"/>
            <a:ext cx="13266597" cy="1480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5300"/>
              </a:lnSpc>
              <a:buNone/>
            </a:pPr>
            <a:r>
              <a:rPr lang="en-US" sz="6000" b="1" dirty="0" err="1">
                <a:solidFill>
                  <a:srgbClr val="006747"/>
                </a:solidFill>
                <a:latin typeface="Times New Roman" panose="02020603050405020304" pitchFamily="18" charset="0"/>
                <a:ea typeface="Noto Serif SC Bold" pitchFamily="34" charset="-122"/>
                <a:cs typeface="Times New Roman" panose="02020603050405020304" pitchFamily="18" charset="0"/>
              </a:rPr>
              <a:t>Диаманта</a:t>
            </a:r>
            <a:r>
              <a:rPr lang="en-US" sz="6000" b="1" dirty="0">
                <a:solidFill>
                  <a:srgbClr val="006747"/>
                </a:solidFill>
                <a:latin typeface="Times New Roman" panose="02020603050405020304" pitchFamily="18" charset="0"/>
                <a:ea typeface="Noto Serif SC Bold" pitchFamily="34" charset="-122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6747"/>
                </a:solidFill>
                <a:latin typeface="Times New Roman" panose="02020603050405020304" pitchFamily="18" charset="0"/>
                <a:ea typeface="Noto Serif SC Bold" pitchFamily="34" charset="-122"/>
                <a:cs typeface="Times New Roman" panose="02020603050405020304" pitchFamily="18" charset="0"/>
              </a:rPr>
              <a:t>развивает</a:t>
            </a:r>
            <a:endParaRPr lang="ru-RU" sz="6000" b="1" dirty="0">
              <a:solidFill>
                <a:srgbClr val="006747"/>
              </a:solidFill>
              <a:latin typeface="Times New Roman" panose="02020603050405020304" pitchFamily="18" charset="0"/>
              <a:ea typeface="Noto Serif SC Bold" pitchFamily="34" charset="-122"/>
              <a:cs typeface="Times New Roman" panose="02020603050405020304" pitchFamily="18" charset="0"/>
            </a:endParaRPr>
          </a:p>
          <a:p>
            <a:pPr marL="0" indent="0" algn="ctr">
              <a:lnSpc>
                <a:spcPts val="5300"/>
              </a:lnSpc>
              <a:buNone/>
            </a:pPr>
            <a:r>
              <a:rPr lang="en-US" sz="6000" b="1" dirty="0" err="1">
                <a:solidFill>
                  <a:srgbClr val="006747"/>
                </a:solidFill>
                <a:latin typeface="Times New Roman" panose="02020603050405020304" pitchFamily="18" charset="0"/>
                <a:ea typeface="Noto Serif SC Bold" pitchFamily="34" charset="-122"/>
                <a:cs typeface="Times New Roman" panose="02020603050405020304" pitchFamily="18" charset="0"/>
              </a:rPr>
              <a:t>критическое</a:t>
            </a:r>
            <a:r>
              <a:rPr lang="en-US" sz="6000" b="1" dirty="0">
                <a:solidFill>
                  <a:srgbClr val="006747"/>
                </a:solidFill>
                <a:latin typeface="Times New Roman" panose="02020603050405020304" pitchFamily="18" charset="0"/>
                <a:ea typeface="Noto Serif SC Bold" pitchFamily="34" charset="-122"/>
                <a:cs typeface="Times New Roman" panose="02020603050405020304" pitchFamily="18" charset="0"/>
              </a:rPr>
              <a:t> мышление</a:t>
            </a:r>
            <a:endParaRPr lang="en-US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hape 1"/>
          <p:cNvSpPr/>
          <p:nvPr/>
        </p:nvSpPr>
        <p:spPr>
          <a:xfrm>
            <a:off x="769917" y="2112435"/>
            <a:ext cx="3052047" cy="2800574"/>
          </a:xfrm>
          <a:prstGeom prst="roundRect">
            <a:avLst>
              <a:gd name="adj" fmla="val 7717"/>
            </a:avLst>
          </a:prstGeom>
          <a:solidFill>
            <a:srgbClr val="D1EFE4"/>
          </a:solidFill>
          <a:ln w="7620">
            <a:solidFill>
              <a:srgbClr val="B7D5CA"/>
            </a:solidFill>
            <a:prstDash val="solid"/>
          </a:ln>
        </p:spPr>
        <p:txBody>
          <a:bodyPr/>
          <a:lstStyle/>
          <a:p>
            <a:endParaRPr lang="ru-RU" dirty="0"/>
          </a:p>
        </p:txBody>
      </p:sp>
      <p:sp>
        <p:nvSpPr>
          <p:cNvPr id="4" name="Shape 2"/>
          <p:cNvSpPr/>
          <p:nvPr/>
        </p:nvSpPr>
        <p:spPr>
          <a:xfrm>
            <a:off x="980361" y="2385418"/>
            <a:ext cx="826888" cy="918685"/>
          </a:xfrm>
          <a:prstGeom prst="roundRect">
            <a:avLst>
              <a:gd name="adj" fmla="val 14098104"/>
            </a:avLst>
          </a:prstGeom>
          <a:solidFill>
            <a:srgbClr val="006747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58715" y="2713315"/>
            <a:ext cx="470059" cy="470059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996404" y="3870695"/>
            <a:ext cx="3871685" cy="13184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600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 </a:t>
            </a:r>
            <a:r>
              <a:rPr lang="ru-RU" sz="600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А</a:t>
            </a:r>
            <a:r>
              <a:rPr lang="en-US" sz="6000" b="1" dirty="0" err="1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нализ</a:t>
            </a:r>
            <a:endParaRPr lang="en-US" sz="6000" dirty="0"/>
          </a:p>
        </p:txBody>
      </p:sp>
      <p:sp>
        <p:nvSpPr>
          <p:cNvPr id="7" name="Text 4"/>
          <p:cNvSpPr/>
          <p:nvPr/>
        </p:nvSpPr>
        <p:spPr>
          <a:xfrm>
            <a:off x="940654" y="3923823"/>
            <a:ext cx="2702362" cy="6755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endParaRPr lang="en-US" sz="2800" dirty="0"/>
          </a:p>
        </p:txBody>
      </p:sp>
      <p:sp>
        <p:nvSpPr>
          <p:cNvPr id="8" name="Shape 5"/>
          <p:cNvSpPr/>
          <p:nvPr/>
        </p:nvSpPr>
        <p:spPr>
          <a:xfrm>
            <a:off x="3979425" y="2140176"/>
            <a:ext cx="5227580" cy="2772833"/>
          </a:xfrm>
          <a:prstGeom prst="roundRect">
            <a:avLst>
              <a:gd name="adj" fmla="val 7717"/>
            </a:avLst>
          </a:prstGeom>
          <a:solidFill>
            <a:srgbClr val="D1EFE4"/>
          </a:solidFill>
          <a:ln w="7620">
            <a:solidFill>
              <a:srgbClr val="B7D5CA"/>
            </a:solidFill>
            <a:prstDash val="solid"/>
          </a:ln>
        </p:spPr>
        <p:txBody>
          <a:bodyPr/>
          <a:lstStyle/>
          <a:p>
            <a:endParaRPr lang="ru-RU" dirty="0"/>
          </a:p>
        </p:txBody>
      </p:sp>
      <p:sp>
        <p:nvSpPr>
          <p:cNvPr id="9" name="Shape 6"/>
          <p:cNvSpPr/>
          <p:nvPr/>
        </p:nvSpPr>
        <p:spPr>
          <a:xfrm>
            <a:off x="4230767" y="2443163"/>
            <a:ext cx="798433" cy="918685"/>
          </a:xfrm>
          <a:prstGeom prst="roundRect">
            <a:avLst>
              <a:gd name="adj" fmla="val 14098104"/>
            </a:avLst>
          </a:prstGeom>
          <a:solidFill>
            <a:srgbClr val="006747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342030" y="2608346"/>
            <a:ext cx="470177" cy="470177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4117466" y="3838694"/>
            <a:ext cx="2596991" cy="3377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600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Креативность</a:t>
            </a:r>
            <a:endParaRPr lang="en-US" sz="4800" dirty="0"/>
          </a:p>
        </p:txBody>
      </p:sp>
      <p:sp>
        <p:nvSpPr>
          <p:cNvPr id="12" name="Text 8"/>
          <p:cNvSpPr/>
          <p:nvPr/>
        </p:nvSpPr>
        <p:spPr>
          <a:xfrm>
            <a:off x="4208883" y="3949613"/>
            <a:ext cx="2842593" cy="6755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endParaRPr lang="en-US" sz="2800" dirty="0"/>
          </a:p>
        </p:txBody>
      </p:sp>
      <p:sp>
        <p:nvSpPr>
          <p:cNvPr id="13" name="Shape 9"/>
          <p:cNvSpPr/>
          <p:nvPr/>
        </p:nvSpPr>
        <p:spPr>
          <a:xfrm>
            <a:off x="756642" y="5268021"/>
            <a:ext cx="6294834" cy="2132310"/>
          </a:xfrm>
          <a:prstGeom prst="roundRect">
            <a:avLst>
              <a:gd name="adj" fmla="val 8911"/>
            </a:avLst>
          </a:prstGeom>
          <a:solidFill>
            <a:srgbClr val="D1EFE4"/>
          </a:solidFill>
          <a:ln w="7620">
            <a:solidFill>
              <a:srgbClr val="B7D5CA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14" name="Shape 10"/>
          <p:cNvSpPr/>
          <p:nvPr/>
        </p:nvSpPr>
        <p:spPr>
          <a:xfrm>
            <a:off x="980361" y="5440561"/>
            <a:ext cx="648533" cy="648533"/>
          </a:xfrm>
          <a:prstGeom prst="roundRect">
            <a:avLst>
              <a:gd name="adj" fmla="val 14098104"/>
            </a:avLst>
          </a:prstGeom>
          <a:solidFill>
            <a:srgbClr val="006747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58716" y="5618798"/>
            <a:ext cx="291822" cy="291822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1075049" y="6849505"/>
            <a:ext cx="2702362" cy="3377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600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Лаконичность</a:t>
            </a:r>
            <a:endParaRPr lang="en-US" sz="6000" dirty="0"/>
          </a:p>
        </p:txBody>
      </p:sp>
      <p:sp>
        <p:nvSpPr>
          <p:cNvPr id="18" name="Text 13"/>
          <p:cNvSpPr/>
          <p:nvPr/>
        </p:nvSpPr>
        <p:spPr>
          <a:xfrm>
            <a:off x="9385953" y="2443163"/>
            <a:ext cx="4637285" cy="23046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2650"/>
              </a:lnSpc>
              <a:buNone/>
            </a:pPr>
            <a:r>
              <a:rPr lang="en-US" sz="280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Диаманта заставляет не просто описывать, а </a:t>
            </a:r>
            <a:r>
              <a:rPr lang="en-US" sz="2800" b="1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сравнивать, противопоставлять, искать аналогии и различия</a:t>
            </a:r>
            <a:r>
              <a:rPr lang="en-US" sz="280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.</a:t>
            </a:r>
            <a:endParaRPr lang="en-US" sz="2800" dirty="0"/>
          </a:p>
        </p:txBody>
      </p:sp>
      <p:sp>
        <p:nvSpPr>
          <p:cNvPr id="19" name="Text 14"/>
          <p:cNvSpPr/>
          <p:nvPr/>
        </p:nvSpPr>
        <p:spPr>
          <a:xfrm>
            <a:off x="7444680" y="5450622"/>
            <a:ext cx="6294834" cy="10133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2650"/>
              </a:lnSpc>
              <a:buNone/>
            </a:pPr>
            <a:r>
              <a:rPr lang="en-US" sz="280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Это формирует навык взвешенной оценки и умение видеть многогранность любого явления — особенно полезно в дискуссиях и при решении сложных задач.</a:t>
            </a:r>
            <a:endParaRPr lang="en-US" sz="2800" dirty="0"/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703A4884-FC6D-4BC9-A781-662482ADE4B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673414" y="7607754"/>
            <a:ext cx="1956986" cy="62184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869680" y="0"/>
            <a:ext cx="5760720" cy="8229600"/>
          </a:xfrm>
          <a:prstGeom prst="rect">
            <a:avLst/>
          </a:prstGeom>
          <a:solidFill>
            <a:srgbClr val="D1EFE4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02954" y="946309"/>
            <a:ext cx="4224576" cy="633698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19376" y="721876"/>
            <a:ext cx="6615113" cy="6423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050"/>
              </a:lnSpc>
              <a:buNone/>
            </a:pPr>
            <a:r>
              <a:rPr lang="en-US" sz="400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Ожидаемые результаты</a:t>
            </a:r>
            <a:endParaRPr lang="en-US" sz="4000" dirty="0"/>
          </a:p>
        </p:txBody>
      </p:sp>
      <p:sp>
        <p:nvSpPr>
          <p:cNvPr id="5" name="Shape 2"/>
          <p:cNvSpPr/>
          <p:nvPr/>
        </p:nvSpPr>
        <p:spPr>
          <a:xfrm>
            <a:off x="719376" y="1643539"/>
            <a:ext cx="7705249" cy="1516499"/>
          </a:xfrm>
          <a:prstGeom prst="roundRect">
            <a:avLst>
              <a:gd name="adj" fmla="val 7236"/>
            </a:avLst>
          </a:prstGeom>
          <a:solidFill>
            <a:srgbClr val="E5F9F2">
              <a:alpha val="95000"/>
            </a:srgbClr>
          </a:solidFill>
          <a:ln w="22860">
            <a:solidFill>
              <a:srgbClr val="B7D5CA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6" name="Shape 3"/>
          <p:cNvSpPr/>
          <p:nvPr/>
        </p:nvSpPr>
        <p:spPr>
          <a:xfrm>
            <a:off x="696516" y="1643539"/>
            <a:ext cx="91440" cy="1516499"/>
          </a:xfrm>
          <a:prstGeom prst="roundRect">
            <a:avLst>
              <a:gd name="adj" fmla="val 202326"/>
            </a:avLst>
          </a:prstGeom>
          <a:solidFill>
            <a:srgbClr val="006747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7" name="Text 4"/>
          <p:cNvSpPr/>
          <p:nvPr/>
        </p:nvSpPr>
        <p:spPr>
          <a:xfrm>
            <a:off x="1016317" y="1736443"/>
            <a:ext cx="4472107" cy="3211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80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Практический инструментарий</a:t>
            </a:r>
            <a:endParaRPr lang="en-US" sz="2800" dirty="0"/>
          </a:p>
        </p:txBody>
      </p:sp>
      <p:sp>
        <p:nvSpPr>
          <p:cNvPr id="8" name="Text 5"/>
          <p:cNvSpPr/>
          <p:nvPr/>
        </p:nvSpPr>
        <p:spPr>
          <a:xfrm>
            <a:off x="902256" y="2304693"/>
            <a:ext cx="7522369" cy="6269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ru-RU" sz="280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Вы овладеете </a:t>
            </a:r>
            <a:r>
              <a:rPr lang="en-US" sz="2800" dirty="0" err="1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инструменто</a:t>
            </a:r>
            <a:r>
              <a:rPr lang="ru-RU" sz="280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м</a:t>
            </a:r>
            <a:r>
              <a:rPr lang="en-US" sz="280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 для развития креативности у школьников.</a:t>
            </a:r>
            <a:endParaRPr lang="en-US" sz="2800" dirty="0"/>
          </a:p>
        </p:txBody>
      </p:sp>
      <p:sp>
        <p:nvSpPr>
          <p:cNvPr id="9" name="Shape 6"/>
          <p:cNvSpPr/>
          <p:nvPr/>
        </p:nvSpPr>
        <p:spPr>
          <a:xfrm>
            <a:off x="719376" y="3346252"/>
            <a:ext cx="7705249" cy="1516499"/>
          </a:xfrm>
          <a:prstGeom prst="roundRect">
            <a:avLst>
              <a:gd name="adj" fmla="val 7236"/>
            </a:avLst>
          </a:prstGeom>
          <a:solidFill>
            <a:srgbClr val="E5F9F2">
              <a:alpha val="95000"/>
            </a:srgbClr>
          </a:solidFill>
          <a:ln w="22860">
            <a:solidFill>
              <a:srgbClr val="B7D5CA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10" name="Shape 7"/>
          <p:cNvSpPr/>
          <p:nvPr/>
        </p:nvSpPr>
        <p:spPr>
          <a:xfrm>
            <a:off x="696516" y="3346252"/>
            <a:ext cx="91440" cy="1516499"/>
          </a:xfrm>
          <a:prstGeom prst="roundRect">
            <a:avLst>
              <a:gd name="adj" fmla="val 202326"/>
            </a:avLst>
          </a:prstGeom>
          <a:solidFill>
            <a:srgbClr val="006747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1" name="Text 8"/>
          <p:cNvSpPr/>
          <p:nvPr/>
        </p:nvSpPr>
        <p:spPr>
          <a:xfrm>
            <a:off x="1016317" y="3518011"/>
            <a:ext cx="2569488" cy="3211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80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Качество заданий</a:t>
            </a:r>
            <a:endParaRPr lang="en-US" sz="2800" dirty="0"/>
          </a:p>
        </p:txBody>
      </p:sp>
      <p:sp>
        <p:nvSpPr>
          <p:cNvPr id="12" name="Text 9"/>
          <p:cNvSpPr/>
          <p:nvPr/>
        </p:nvSpPr>
        <p:spPr>
          <a:xfrm>
            <a:off x="993697" y="3932230"/>
            <a:ext cx="7202565" cy="6269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ru-RU" sz="280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Р</a:t>
            </a:r>
            <a:r>
              <a:rPr lang="en-US" sz="2800" dirty="0" err="1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азнообрази</a:t>
            </a:r>
            <a:r>
              <a:rPr lang="ru-RU" sz="280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т</a:t>
            </a:r>
            <a:r>
              <a:rPr lang="en-US" sz="280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е </a:t>
            </a:r>
            <a:r>
              <a:rPr lang="en-US" sz="2800" dirty="0" err="1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учебны</a:t>
            </a:r>
            <a:r>
              <a:rPr lang="ru-RU" sz="280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е</a:t>
            </a:r>
            <a:r>
              <a:rPr lang="en-US" sz="280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 </a:t>
            </a:r>
            <a:r>
              <a:rPr lang="en-US" sz="2800" dirty="0" err="1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задани</a:t>
            </a:r>
            <a:r>
              <a:rPr lang="ru-RU" sz="280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я</a:t>
            </a:r>
            <a:r>
              <a:rPr lang="en-US" sz="280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, </a:t>
            </a:r>
            <a:r>
              <a:rPr lang="en-US" sz="2800" dirty="0" err="1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используемы</a:t>
            </a:r>
            <a:r>
              <a:rPr lang="ru-RU" sz="280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е</a:t>
            </a:r>
            <a:r>
              <a:rPr lang="en-US" sz="280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 на уроках.</a:t>
            </a:r>
            <a:endParaRPr lang="en-US" sz="2800" dirty="0"/>
          </a:p>
        </p:txBody>
      </p:sp>
      <p:sp>
        <p:nvSpPr>
          <p:cNvPr id="13" name="Shape 10"/>
          <p:cNvSpPr/>
          <p:nvPr/>
        </p:nvSpPr>
        <p:spPr>
          <a:xfrm>
            <a:off x="719376" y="5048964"/>
            <a:ext cx="7705249" cy="1516499"/>
          </a:xfrm>
          <a:prstGeom prst="roundRect">
            <a:avLst>
              <a:gd name="adj" fmla="val 7236"/>
            </a:avLst>
          </a:prstGeom>
          <a:solidFill>
            <a:srgbClr val="E5F9F2">
              <a:alpha val="95000"/>
            </a:srgbClr>
          </a:solidFill>
          <a:ln w="22860">
            <a:solidFill>
              <a:srgbClr val="B7D5CA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14" name="Shape 11"/>
          <p:cNvSpPr/>
          <p:nvPr/>
        </p:nvSpPr>
        <p:spPr>
          <a:xfrm>
            <a:off x="696516" y="5048964"/>
            <a:ext cx="91440" cy="1516499"/>
          </a:xfrm>
          <a:prstGeom prst="roundRect">
            <a:avLst>
              <a:gd name="adj" fmla="val 202326"/>
            </a:avLst>
          </a:prstGeom>
          <a:solidFill>
            <a:srgbClr val="006747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5" name="Text 12"/>
          <p:cNvSpPr/>
          <p:nvPr/>
        </p:nvSpPr>
        <p:spPr>
          <a:xfrm>
            <a:off x="1016317" y="5189314"/>
            <a:ext cx="4402931" cy="3211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80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Профессиональное сообщество</a:t>
            </a:r>
            <a:endParaRPr lang="en-US" sz="2800" dirty="0"/>
          </a:p>
        </p:txBody>
      </p:sp>
      <p:sp>
        <p:nvSpPr>
          <p:cNvPr id="16" name="Text 13"/>
          <p:cNvSpPr/>
          <p:nvPr/>
        </p:nvSpPr>
        <p:spPr>
          <a:xfrm>
            <a:off x="1027628" y="5519497"/>
            <a:ext cx="7179945" cy="6269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ru-RU" sz="280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Вы попали в </a:t>
            </a:r>
            <a:r>
              <a:rPr lang="en-US" sz="2800" dirty="0" err="1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сообщество</a:t>
            </a:r>
            <a:r>
              <a:rPr lang="en-US" sz="280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 педагогов, заинтересованных в творческом подходе к обучению</a:t>
            </a:r>
            <a:r>
              <a:rPr lang="en-US" sz="160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.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1027628" y="6984563"/>
            <a:ext cx="7282696" cy="732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280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Желаю всем продуктивной работы, </a:t>
            </a:r>
            <a:endParaRPr lang="ru-RU" sz="2800" dirty="0">
              <a:solidFill>
                <a:srgbClr val="4B4A4A"/>
              </a:solidFill>
              <a:latin typeface="Geist" pitchFamily="34" charset="0"/>
              <a:ea typeface="Geist" pitchFamily="34" charset="-122"/>
              <a:cs typeface="Geist" pitchFamily="34" charset="-120"/>
            </a:endParaRPr>
          </a:p>
          <a:p>
            <a:pPr marL="0" indent="0" algn="l">
              <a:lnSpc>
                <a:spcPts val="2450"/>
              </a:lnSpc>
              <a:buNone/>
            </a:pPr>
            <a:r>
              <a:rPr lang="en-US" sz="2800" dirty="0" err="1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интересных</a:t>
            </a:r>
            <a:r>
              <a:rPr lang="en-US" sz="280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 открытий и смелых идей</a:t>
            </a:r>
            <a:r>
              <a:rPr lang="en-US" sz="160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!</a:t>
            </a:r>
            <a:endParaRPr lang="en-US" sz="1600" dirty="0"/>
          </a:p>
        </p:txBody>
      </p:sp>
      <p:sp>
        <p:nvSpPr>
          <p:cNvPr id="18" name="Shape 15"/>
          <p:cNvSpPr/>
          <p:nvPr/>
        </p:nvSpPr>
        <p:spPr>
          <a:xfrm>
            <a:off x="719376" y="6775013"/>
            <a:ext cx="22860" cy="732592"/>
          </a:xfrm>
          <a:prstGeom prst="rect">
            <a:avLst/>
          </a:prstGeom>
          <a:solidFill>
            <a:srgbClr val="006747"/>
          </a:solidFill>
          <a:ln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428</Words>
  <Application>Microsoft Office PowerPoint</Application>
  <PresentationFormat>Произвольный</PresentationFormat>
  <Paragraphs>76</Paragraphs>
  <Slides>11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Times New Roman</vt:lpstr>
      <vt:lpstr>Calibri</vt:lpstr>
      <vt:lpstr>Geist</vt:lpstr>
      <vt:lpstr>Noto Serif SC Bold</vt:lpstr>
      <vt:lpstr>Aptos</vt:lpstr>
      <vt:lpstr>Arial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Александра Гладышева</dc:creator>
  <cp:lastModifiedBy>Гладышева Александра Николаевна</cp:lastModifiedBy>
  <cp:revision>8</cp:revision>
  <dcterms:created xsi:type="dcterms:W3CDTF">2026-04-14T20:56:08Z</dcterms:created>
  <dcterms:modified xsi:type="dcterms:W3CDTF">2026-04-16T19:16:03Z</dcterms:modified>
</cp:coreProperties>
</file>